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76" r:id="rId3"/>
    <p:sldId id="301" r:id="rId4"/>
    <p:sldId id="300" r:id="rId5"/>
    <p:sldId id="302" r:id="rId6"/>
    <p:sldId id="303" r:id="rId7"/>
    <p:sldId id="304" r:id="rId8"/>
    <p:sldId id="305" r:id="rId9"/>
    <p:sldId id="30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AF22"/>
    <a:srgbClr val="EDB929"/>
    <a:srgbClr val="F6C12D"/>
    <a:srgbClr val="F6CB2F"/>
    <a:srgbClr val="F5B819"/>
    <a:srgbClr val="FFDF44"/>
    <a:srgbClr val="FFE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12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DC0B2D-E92E-E646-AE8F-8DF6F1EA2E72}" type="datetimeFigureOut">
              <a:rPr lang="en-US" smtClean="0"/>
              <a:t>7/28/19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D2F582-01FB-EA4F-8BAD-4EC6DD920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234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</a:t>
            </a:r>
            <a:r>
              <a:rPr lang="en-US" dirty="0" err="1" smtClean="0"/>
              <a:t>www.buzzfeednews.com</a:t>
            </a:r>
            <a:r>
              <a:rPr lang="en-US" dirty="0" smtClean="0"/>
              <a:t>/article/</a:t>
            </a:r>
            <a:r>
              <a:rPr lang="en-US" dirty="0" err="1" smtClean="0"/>
              <a:t>venessawong</a:t>
            </a:r>
            <a:r>
              <a:rPr lang="en-US" dirty="0" smtClean="0"/>
              <a:t>/health-care-costs-rise-2018</a:t>
            </a:r>
          </a:p>
          <a:p>
            <a:endParaRPr lang="en-US" dirty="0" smtClean="0"/>
          </a:p>
          <a:p>
            <a:r>
              <a:rPr lang="en-US" smtClean="0"/>
              <a:t>www.ehealthinsurance.com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2F582-01FB-EA4F-8BAD-4EC6DD92054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243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216C5678-EE20-4FA5-88E2-6E0BD67A2E26}" type="datetime1">
              <a:rPr lang="en-US" smtClean="0"/>
              <a:t>7/28/19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A051B39-B140-43FE-96DB-472A2B59CE7C}" type="datetime1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A600BB2-27C5-458B-ABCE-839C88CF47CE}" type="datetime1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B11D738E-8962-435F-8C43-147B8DD7E819}" type="datetime1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09CAEA93-55E7-4DA9-90C2-089A26EEFEC4}" type="datetime1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34CF3C7-6809-4F39-BD67-A75817BDDE0A}" type="datetime1">
              <a:rPr lang="en-US" smtClean="0"/>
              <a:t>7/28/19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F7EAEB24-CE78-465C-A726-91D0868FA48F}" type="datetime1">
              <a:rPr lang="en-US" smtClean="0"/>
              <a:t>7/28/19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40BAADF0-1749-4E8B-9691-B44A5F8C0895}" type="datetime1">
              <a:rPr lang="en-US" smtClean="0"/>
              <a:t>7/28/19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A8AF628A-A867-4937-BBE5-207DB6F9C51A}" type="datetime1">
              <a:rPr lang="en-US" smtClean="0"/>
              <a:t>7/28/19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118BBB94-68E6-4675-A946-F1C5994EDBD7}" type="datetime1">
              <a:rPr lang="en-US" smtClean="0"/>
              <a:t>7/28/19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C3B8377-21E3-4835-B75D-4E2847E2750F}" type="datetime1">
              <a:rPr lang="en-US" smtClean="0"/>
              <a:t>7/28/19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rgbClr val="EDAF22"/>
            </a:gs>
            <a:gs pos="100000">
              <a:srgbClr val="FFFFFF"/>
            </a:gs>
          </a:gsLst>
          <a:lin ang="5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Vision + Energy = Success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/>
              <a:t>Click to edit Master text </a:t>
            </a:r>
            <a:r>
              <a:rPr lang="en-US" dirty="0" err="1" smtClean="0"/>
              <a:t>style</a:t>
            </a:r>
            <a:r>
              <a:rPr lang="en-US" sz="3600" b="1" u="sng" dirty="0" err="1" smtClean="0">
                <a:solidFill>
                  <a:schemeClr val="tx1"/>
                </a:solidFill>
              </a:rPr>
              <a:t>Objective</a:t>
            </a:r>
            <a:r>
              <a:rPr lang="en-US" sz="3600" b="1" u="sng" dirty="0" smtClean="0">
                <a:solidFill>
                  <a:schemeClr val="tx1"/>
                </a:solidFill>
              </a:rPr>
              <a:t>: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Students will learn that success doesn’t come solely from daydreaming, but by combining a vision with appropriate and necessary actions.</a:t>
            </a:r>
          </a:p>
          <a:p>
            <a:endParaRPr lang="en-US" sz="1000" smtClean="0"/>
          </a:p>
          <a:p>
            <a:pPr lvl="0"/>
            <a:r>
              <a:rPr lang="en-US" smtClean="0"/>
              <a:t>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/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423" y="4908685"/>
            <a:ext cx="2015005" cy="18457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uzzfeednews.com/article/venessawong/health-care-costs-rise-2018" TargetMode="External"/><Relationship Id="rId4" Type="http://schemas.openxmlformats.org/officeDocument/2006/relationships/hyperlink" Target="http://www.ehealthinsurance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b="1" dirty="0" smtClean="0"/>
              <a:t>Health Care</a:t>
            </a:r>
            <a:endParaRPr lang="en-US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pPr>
              <a:buNone/>
              <a:defRPr/>
            </a:pPr>
            <a:r>
              <a:rPr lang="en-US" sz="3600" dirty="0">
                <a:solidFill>
                  <a:schemeClr val="tx2"/>
                </a:solidFill>
              </a:rPr>
              <a:t>Objective:</a:t>
            </a:r>
          </a:p>
          <a:p>
            <a:pPr>
              <a:buNone/>
              <a:defRPr/>
            </a:pPr>
            <a:r>
              <a:rPr lang="en-US" sz="3600" dirty="0">
                <a:solidFill>
                  <a:schemeClr val="tx2"/>
                </a:solidFill>
              </a:rPr>
              <a:t>To illustrate the difference among different health insurance policies.</a:t>
            </a:r>
          </a:p>
          <a:p>
            <a:pPr>
              <a:defRPr/>
            </a:pPr>
            <a:endParaRPr 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413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b="1" dirty="0" smtClean="0"/>
              <a:t>PPO:  Preferred Provider Organization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Calibri" charset="0"/>
              </a:rPr>
              <a:t>Need to get your care from doctors who are on the insurances, “Preferred Provider List,” if you want them to pay for most of it.</a:t>
            </a:r>
          </a:p>
          <a:p>
            <a:r>
              <a:rPr lang="en-US" sz="3200" i="1" dirty="0">
                <a:solidFill>
                  <a:schemeClr val="tx2"/>
                </a:solidFill>
                <a:latin typeface="Calibri" charset="0"/>
              </a:rPr>
              <a:t>Not</a:t>
            </a:r>
            <a:r>
              <a:rPr lang="en-US" sz="3200" dirty="0">
                <a:solidFill>
                  <a:schemeClr val="tx2"/>
                </a:solidFill>
                <a:latin typeface="Calibri" charset="0"/>
              </a:rPr>
              <a:t> required to go through your primary doctor for all visits.</a:t>
            </a:r>
          </a:p>
          <a:p>
            <a:r>
              <a:rPr lang="en-US" sz="3200" dirty="0">
                <a:solidFill>
                  <a:schemeClr val="tx2"/>
                </a:solidFill>
                <a:latin typeface="Calibri" charset="0"/>
              </a:rPr>
              <a:t>Typically more expensive.</a:t>
            </a:r>
          </a:p>
          <a:p>
            <a:pPr>
              <a:lnSpc>
                <a:spcPct val="90000"/>
              </a:lnSpc>
            </a:pPr>
            <a:endParaRPr lang="en-US" sz="3200" dirty="0">
              <a:latin typeface="Calibri" charset="0"/>
            </a:endParaRPr>
          </a:p>
          <a:p>
            <a:endParaRPr lang="en-US" sz="30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221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b="1" dirty="0" smtClean="0"/>
              <a:t>HMO:  Health Maintenance Organization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Calibri" charset="0"/>
              </a:rPr>
              <a:t>Group insurance that entitles members to use services at participating hospitals.</a:t>
            </a:r>
          </a:p>
          <a:p>
            <a:pPr lvl="1"/>
            <a:r>
              <a:rPr lang="en-US" sz="3200" dirty="0">
                <a:solidFill>
                  <a:schemeClr val="tx2"/>
                </a:solidFill>
                <a:latin typeface="Calibri" charset="0"/>
              </a:rPr>
              <a:t>Traditionally: lower monthly payments and co-pay.</a:t>
            </a:r>
          </a:p>
          <a:p>
            <a:r>
              <a:rPr lang="en-US" sz="3200" dirty="0">
                <a:solidFill>
                  <a:schemeClr val="tx2"/>
                </a:solidFill>
                <a:latin typeface="Calibri" charset="0"/>
              </a:rPr>
              <a:t>Doctors serve as gate-keepers to care.</a:t>
            </a:r>
          </a:p>
          <a:p>
            <a:pPr>
              <a:lnSpc>
                <a:spcPct val="90000"/>
              </a:lnSpc>
            </a:pPr>
            <a:endParaRPr lang="en-US" sz="3200" dirty="0">
              <a:solidFill>
                <a:schemeClr val="tx2"/>
              </a:solidFill>
              <a:latin typeface="Calibri" charset="0"/>
            </a:endParaRPr>
          </a:p>
          <a:p>
            <a:endParaRPr lang="en-US" sz="3200" dirty="0">
              <a:solidFill>
                <a:schemeClr val="tx2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592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7200" b="1" dirty="0" smtClean="0"/>
              <a:t>Monthly Premium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chemeClr val="tx2"/>
                </a:solidFill>
                <a:latin typeface="Calibri" charset="0"/>
              </a:rPr>
              <a:t>• Monthly payment for insurance plan.</a:t>
            </a:r>
            <a:endParaRPr lang="en-US" sz="4000" b="1" dirty="0">
              <a:solidFill>
                <a:schemeClr val="tx2"/>
              </a:solidFill>
              <a:latin typeface="Calibri" charset="0"/>
            </a:endParaRPr>
          </a:p>
          <a:p>
            <a:pPr lvl="1"/>
            <a:endParaRPr lang="en-US" sz="3600" dirty="0">
              <a:solidFill>
                <a:schemeClr val="tx2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571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7200" b="1" dirty="0" smtClean="0"/>
              <a:t>Deductible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800" dirty="0">
                <a:solidFill>
                  <a:schemeClr val="tx2"/>
                </a:solidFill>
              </a:rPr>
              <a:t>A specific dollar amount that your health insurance company may require that you pay out-of-pocket each year before your health insurance plan begins to make payments for claims.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sz="2800" dirty="0">
                <a:solidFill>
                  <a:schemeClr val="tx2"/>
                </a:solidFill>
              </a:rPr>
              <a:t>Not all health insurance plans require a deductible.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sz="2800" dirty="0">
                <a:solidFill>
                  <a:schemeClr val="tx2"/>
                </a:solidFill>
              </a:rPr>
              <a:t>As a general rule (though there are many exceptions), HMO plans typically do not require a deductible, while most PPO plans do.</a:t>
            </a:r>
          </a:p>
          <a:p>
            <a:pPr lvl="1"/>
            <a:endParaRPr lang="en-US" sz="2800" dirty="0">
              <a:solidFill>
                <a:schemeClr val="tx2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941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7200" b="1" dirty="0" smtClean="0"/>
              <a:t>Office Visit (Co-Pay)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Calibri" charset="0"/>
              </a:rPr>
              <a:t>An office Co-Pay is a monetary amount you pay ($$) when you see the doctor, or dentist for routine care.</a:t>
            </a:r>
          </a:p>
          <a:p>
            <a:pPr lvl="1"/>
            <a:endParaRPr lang="en-US" sz="3200" dirty="0">
              <a:solidFill>
                <a:schemeClr val="tx2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589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7200" b="1" dirty="0" smtClean="0"/>
              <a:t>Coinsurance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Calibri" charset="0"/>
              </a:rPr>
              <a:t>The amount that you are obligated to pay for covered medical services after you’ve satisfied any co-payment or deductible required by your health insurance plan.</a:t>
            </a:r>
          </a:p>
          <a:p>
            <a:pPr lvl="1"/>
            <a:endParaRPr lang="en-US" sz="3200" dirty="0">
              <a:solidFill>
                <a:schemeClr val="tx2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428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6600" b="1" dirty="0" smtClean="0"/>
              <a:t>Health Care Activity 89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000" dirty="0">
                <a:solidFill>
                  <a:schemeClr val="tx2"/>
                </a:solidFill>
                <a:latin typeface="Calibri" charset="0"/>
              </a:rPr>
              <a:t>Utilize the following for average cost of health care in California.</a:t>
            </a:r>
          </a:p>
          <a:p>
            <a:pPr lvl="1">
              <a:lnSpc>
                <a:spcPct val="90000"/>
              </a:lnSpc>
            </a:pPr>
            <a:r>
              <a:rPr lang="en-US" sz="2600" dirty="0">
                <a:solidFill>
                  <a:srgbClr val="00B050"/>
                </a:solidFill>
                <a:latin typeface="Calibri" charset="0"/>
              </a:rPr>
              <a:t>Government Health Care </a:t>
            </a:r>
            <a:r>
              <a:rPr lang="en-US" sz="2600" dirty="0">
                <a:solidFill>
                  <a:schemeClr val="tx2"/>
                </a:solidFill>
                <a:latin typeface="Calibri" charset="0"/>
              </a:rPr>
              <a:t>and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600" dirty="0">
                <a:solidFill>
                  <a:srgbClr val="00B050"/>
                </a:solidFill>
                <a:latin typeface="Calibri" charset="0"/>
              </a:rPr>
              <a:t>    Free Clinics </a:t>
            </a:r>
            <a:r>
              <a:rPr lang="en-US" sz="2600" dirty="0">
                <a:solidFill>
                  <a:schemeClr val="tx2"/>
                </a:solidFill>
                <a:latin typeface="Calibri" charset="0"/>
              </a:rPr>
              <a:t>- $1,200.00 (or about </a:t>
            </a:r>
            <a:r>
              <a:rPr lang="en-US" sz="2600" dirty="0">
                <a:solidFill>
                  <a:srgbClr val="00B050"/>
                </a:solidFill>
                <a:latin typeface="Calibri" charset="0"/>
              </a:rPr>
              <a:t>$100.00 </a:t>
            </a:r>
            <a:r>
              <a:rPr lang="en-US" sz="2600" dirty="0">
                <a:solidFill>
                  <a:schemeClr val="tx2"/>
                </a:solidFill>
                <a:latin typeface="Calibri" charset="0"/>
              </a:rPr>
              <a:t>per month)</a:t>
            </a:r>
          </a:p>
          <a:p>
            <a:pPr lvl="1">
              <a:lnSpc>
                <a:spcPct val="90000"/>
              </a:lnSpc>
            </a:pPr>
            <a:r>
              <a:rPr lang="en-US" sz="2600" dirty="0">
                <a:solidFill>
                  <a:schemeClr val="tx2"/>
                </a:solidFill>
                <a:latin typeface="Calibri" charset="0"/>
              </a:rPr>
              <a:t>HMO - $13,122.00  /12 = </a:t>
            </a:r>
            <a:r>
              <a:rPr lang="en-US" sz="2600" dirty="0">
                <a:solidFill>
                  <a:srgbClr val="FF0000"/>
                </a:solidFill>
                <a:latin typeface="Calibri" charset="0"/>
              </a:rPr>
              <a:t>$1093.50  </a:t>
            </a:r>
            <a:r>
              <a:rPr lang="en-US" sz="2600" dirty="0">
                <a:solidFill>
                  <a:schemeClr val="tx2"/>
                </a:solidFill>
                <a:latin typeface="Calibri" charset="0"/>
              </a:rPr>
              <a:t>per month</a:t>
            </a:r>
            <a:r>
              <a:rPr lang="en-US" sz="2600" dirty="0">
                <a:solidFill>
                  <a:schemeClr val="bg1"/>
                </a:solidFill>
                <a:latin typeface="Calibri" charset="0"/>
              </a:rPr>
              <a:t>                          </a:t>
            </a:r>
          </a:p>
          <a:p>
            <a:pPr lvl="1">
              <a:lnSpc>
                <a:spcPct val="90000"/>
              </a:lnSpc>
            </a:pPr>
            <a:r>
              <a:rPr lang="en-US" sz="2600" dirty="0">
                <a:solidFill>
                  <a:srgbClr val="F91BAF"/>
                </a:solidFill>
                <a:latin typeface="Calibri" charset="0"/>
              </a:rPr>
              <a:t>PPO</a:t>
            </a:r>
            <a:r>
              <a:rPr lang="en-US" sz="2600" dirty="0">
                <a:solidFill>
                  <a:schemeClr val="bg1"/>
                </a:solidFill>
                <a:latin typeface="Calibri" charset="0"/>
              </a:rPr>
              <a:t> </a:t>
            </a:r>
            <a:r>
              <a:rPr lang="en-US" sz="2600" dirty="0">
                <a:solidFill>
                  <a:schemeClr val="tx2"/>
                </a:solidFill>
                <a:latin typeface="Calibri" charset="0"/>
              </a:rPr>
              <a:t>-   $13,937.00  /12 = </a:t>
            </a:r>
            <a:r>
              <a:rPr lang="en-US" sz="2600" dirty="0">
                <a:solidFill>
                  <a:srgbClr val="F91BAF"/>
                </a:solidFill>
                <a:latin typeface="Calibri" charset="0"/>
              </a:rPr>
              <a:t>$1161.41 </a:t>
            </a:r>
            <a:r>
              <a:rPr lang="en-US" sz="2600" dirty="0">
                <a:solidFill>
                  <a:schemeClr val="tx2"/>
                </a:solidFill>
                <a:latin typeface="Calibri" charset="0"/>
              </a:rPr>
              <a:t>per month</a:t>
            </a:r>
          </a:p>
          <a:p>
            <a:pPr>
              <a:lnSpc>
                <a:spcPct val="90000"/>
              </a:lnSpc>
            </a:pPr>
            <a:r>
              <a:rPr lang="en-US" sz="3000" dirty="0">
                <a:solidFill>
                  <a:schemeClr val="tx2"/>
                </a:solidFill>
                <a:latin typeface="Calibri" charset="0"/>
              </a:rPr>
              <a:t>Divide the sample annual costs from page 94 by 12 and put that dollar amount on the, </a:t>
            </a:r>
            <a:r>
              <a:rPr lang="ja-JP" altLang="en-US" sz="3000" dirty="0">
                <a:solidFill>
                  <a:schemeClr val="tx2"/>
                </a:solidFill>
                <a:latin typeface="Calibri" charset="0"/>
              </a:rPr>
              <a:t>“</a:t>
            </a:r>
            <a:r>
              <a:rPr lang="en-US" sz="3000" dirty="0">
                <a:solidFill>
                  <a:schemeClr val="tx2"/>
                </a:solidFill>
                <a:latin typeface="Calibri" charset="0"/>
              </a:rPr>
              <a:t>Health Care</a:t>
            </a:r>
            <a:r>
              <a:rPr lang="ja-JP" altLang="en-US" sz="3000" dirty="0">
                <a:solidFill>
                  <a:schemeClr val="tx2"/>
                </a:solidFill>
                <a:latin typeface="Calibri" charset="0"/>
              </a:rPr>
              <a:t>”</a:t>
            </a:r>
            <a:r>
              <a:rPr lang="en-US" sz="3000" dirty="0">
                <a:solidFill>
                  <a:schemeClr val="tx2"/>
                </a:solidFill>
                <a:latin typeface="Calibri" charset="0"/>
              </a:rPr>
              <a:t> line [9].</a:t>
            </a:r>
          </a:p>
          <a:p>
            <a:pPr>
              <a:lnSpc>
                <a:spcPct val="90000"/>
              </a:lnSpc>
            </a:pPr>
            <a:r>
              <a:rPr lang="en-US" sz="3000" dirty="0">
                <a:solidFill>
                  <a:schemeClr val="tx2"/>
                </a:solidFill>
                <a:latin typeface="Calibri" charset="0"/>
              </a:rPr>
              <a:t>Place that figure on Activity 92 on line [9].</a:t>
            </a:r>
          </a:p>
          <a:p>
            <a:pPr lvl="1"/>
            <a:endParaRPr lang="en-US" sz="3200" dirty="0">
              <a:solidFill>
                <a:schemeClr val="tx2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261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6600" b="1" dirty="0" smtClean="0"/>
              <a:t>Average Cost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Calibri" charset="0"/>
                <a:hlinkClick r:id="rId3"/>
              </a:rPr>
              <a:t>Rise in Healthcare Costs</a:t>
            </a:r>
            <a:endParaRPr lang="en-US" sz="3200" dirty="0">
              <a:solidFill>
                <a:schemeClr val="tx2"/>
              </a:solidFill>
              <a:latin typeface="Calibri" charset="0"/>
            </a:endParaRPr>
          </a:p>
          <a:p>
            <a:r>
              <a:rPr lang="en-US" sz="3200" dirty="0" smtClean="0">
                <a:solidFill>
                  <a:schemeClr val="tx2"/>
                </a:solidFill>
                <a:latin typeface="Calibri" charset="0"/>
                <a:hlinkClick r:id="rId4"/>
              </a:rPr>
              <a:t>www.eHealthInsurance.com</a:t>
            </a:r>
            <a:endParaRPr lang="en-US" sz="3200" dirty="0">
              <a:solidFill>
                <a:schemeClr val="tx2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221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Custom 1">
      <a:dk1>
        <a:srgbClr val="000000"/>
      </a:dk1>
      <a:lt1>
        <a:srgbClr val="FFFFFF"/>
      </a:lt1>
      <a:dk2>
        <a:srgbClr val="004080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577</TotalTime>
  <Words>366</Words>
  <Application>Microsoft Macintosh PowerPoint</Application>
  <PresentationFormat>On-screen Show (4:3)</PresentationFormat>
  <Paragraphs>37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Executive</vt:lpstr>
      <vt:lpstr>Health Care</vt:lpstr>
      <vt:lpstr>PPO:  Preferred Provider Organization</vt:lpstr>
      <vt:lpstr>HMO:  Health Maintenance Organization</vt:lpstr>
      <vt:lpstr>Monthly Premium</vt:lpstr>
      <vt:lpstr>Deductible</vt:lpstr>
      <vt:lpstr>Office Visit (Co-Pay)</vt:lpstr>
      <vt:lpstr>Coinsurance</vt:lpstr>
      <vt:lpstr>Health Care Activity 89</vt:lpstr>
      <vt:lpstr>Average Cost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ljdflkajsdlfj</dc:title>
  <dc:creator>WEAVER</dc:creator>
  <cp:lastModifiedBy>Michael Weaver</cp:lastModifiedBy>
  <cp:revision>111</cp:revision>
  <dcterms:created xsi:type="dcterms:W3CDTF">2019-07-07T21:23:27Z</dcterms:created>
  <dcterms:modified xsi:type="dcterms:W3CDTF">2019-07-28T20:56:03Z</dcterms:modified>
</cp:coreProperties>
</file>